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72" r:id="rId3"/>
    <p:sldId id="271" r:id="rId4"/>
    <p:sldId id="270" r:id="rId5"/>
    <p:sldId id="267" r:id="rId6"/>
    <p:sldId id="268" r:id="rId7"/>
    <p:sldId id="266" r:id="rId8"/>
    <p:sldId id="257" r:id="rId9"/>
    <p:sldId id="258" r:id="rId10"/>
    <p:sldId id="259" r:id="rId11"/>
    <p:sldId id="278" r:id="rId12"/>
    <p:sldId id="273" r:id="rId13"/>
    <p:sldId id="260" r:id="rId14"/>
    <p:sldId id="274" r:id="rId15"/>
    <p:sldId id="261" r:id="rId16"/>
    <p:sldId id="275" r:id="rId17"/>
    <p:sldId id="262" r:id="rId18"/>
    <p:sldId id="276" r:id="rId19"/>
    <p:sldId id="263" r:id="rId20"/>
    <p:sldId id="277" r:id="rId21"/>
    <p:sldId id="264" r:id="rId22"/>
    <p:sldId id="26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0B1133-5657-4EAB-A7AE-32850B59A4C9}" type="doc">
      <dgm:prSet loTypeId="urn:microsoft.com/office/officeart/2005/8/layout/default" loCatId="list" qsTypeId="urn:microsoft.com/office/officeart/2005/8/quickstyle/3d3" qsCatId="3D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7872AF8B-6AED-4697-94DD-5D1321EC5677}">
      <dgm:prSet phldrT="[Text]"/>
      <dgm:spPr/>
      <dgm:t>
        <a:bodyPr/>
        <a:lstStyle/>
        <a:p>
          <a:r>
            <a:rPr lang="en-IN" dirty="0"/>
            <a:t>Ask </a:t>
          </a:r>
        </a:p>
      </dgm:t>
    </dgm:pt>
    <dgm:pt modelId="{D63AFC8E-BFC3-4661-B93C-675C9A1C9F2A}" type="parTrans" cxnId="{AE7802DB-323B-45F9-A688-D0FACDD87A20}">
      <dgm:prSet/>
      <dgm:spPr/>
      <dgm:t>
        <a:bodyPr/>
        <a:lstStyle/>
        <a:p>
          <a:endParaRPr lang="en-IN"/>
        </a:p>
      </dgm:t>
    </dgm:pt>
    <dgm:pt modelId="{5C84FEC7-8C7A-4924-981C-FD5B38F99F57}" type="sibTrans" cxnId="{AE7802DB-323B-45F9-A688-D0FACDD87A20}">
      <dgm:prSet/>
      <dgm:spPr/>
      <dgm:t>
        <a:bodyPr/>
        <a:lstStyle/>
        <a:p>
          <a:endParaRPr lang="en-IN"/>
        </a:p>
      </dgm:t>
    </dgm:pt>
    <dgm:pt modelId="{C8B6116D-CEBE-41C7-A1D2-296C45540D70}">
      <dgm:prSet phldrT="[Text]"/>
      <dgm:spPr/>
      <dgm:t>
        <a:bodyPr/>
        <a:lstStyle/>
        <a:p>
          <a:r>
            <a:rPr lang="en-IN" dirty="0"/>
            <a:t>Prepare</a:t>
          </a:r>
        </a:p>
      </dgm:t>
    </dgm:pt>
    <dgm:pt modelId="{952FD4B4-8B72-4963-8A5E-83403984D00C}" type="parTrans" cxnId="{7D74842B-5EC5-4EC5-BADF-84ECB81FF308}">
      <dgm:prSet/>
      <dgm:spPr/>
      <dgm:t>
        <a:bodyPr/>
        <a:lstStyle/>
        <a:p>
          <a:endParaRPr lang="en-IN"/>
        </a:p>
      </dgm:t>
    </dgm:pt>
    <dgm:pt modelId="{7BB660F8-6BD0-4E5E-9DF3-1A413A212E4D}" type="sibTrans" cxnId="{7D74842B-5EC5-4EC5-BADF-84ECB81FF308}">
      <dgm:prSet/>
      <dgm:spPr/>
      <dgm:t>
        <a:bodyPr/>
        <a:lstStyle/>
        <a:p>
          <a:endParaRPr lang="en-IN"/>
        </a:p>
      </dgm:t>
    </dgm:pt>
    <dgm:pt modelId="{10D67EE2-C0CE-4BB4-B349-EBD1A94581C2}">
      <dgm:prSet phldrT="[Text]"/>
      <dgm:spPr/>
      <dgm:t>
        <a:bodyPr/>
        <a:lstStyle/>
        <a:p>
          <a:r>
            <a:rPr lang="en-IN" dirty="0"/>
            <a:t>Process</a:t>
          </a:r>
        </a:p>
      </dgm:t>
    </dgm:pt>
    <dgm:pt modelId="{953F958E-2982-4AD0-A5F1-36E07BB40CDF}" type="parTrans" cxnId="{2C3F867C-FACB-4B50-9EB7-9C05336B8392}">
      <dgm:prSet/>
      <dgm:spPr/>
      <dgm:t>
        <a:bodyPr/>
        <a:lstStyle/>
        <a:p>
          <a:endParaRPr lang="en-IN"/>
        </a:p>
      </dgm:t>
    </dgm:pt>
    <dgm:pt modelId="{4AAD62D5-96FD-4CBF-BBC4-998023208FEF}" type="sibTrans" cxnId="{2C3F867C-FACB-4B50-9EB7-9C05336B8392}">
      <dgm:prSet/>
      <dgm:spPr/>
      <dgm:t>
        <a:bodyPr/>
        <a:lstStyle/>
        <a:p>
          <a:endParaRPr lang="en-IN"/>
        </a:p>
      </dgm:t>
    </dgm:pt>
    <dgm:pt modelId="{16E78B28-943C-421A-AB4A-59724980F7A1}">
      <dgm:prSet phldrT="[Text]"/>
      <dgm:spPr/>
      <dgm:t>
        <a:bodyPr/>
        <a:lstStyle/>
        <a:p>
          <a:r>
            <a:rPr lang="en-IN" dirty="0" err="1"/>
            <a:t>Analyze</a:t>
          </a:r>
          <a:endParaRPr lang="en-IN" dirty="0"/>
        </a:p>
      </dgm:t>
    </dgm:pt>
    <dgm:pt modelId="{D50CBA04-5B30-40D2-8263-5D21B147AFCC}" type="parTrans" cxnId="{9FFAA484-1E68-4727-BC43-6721038D4EDA}">
      <dgm:prSet/>
      <dgm:spPr/>
      <dgm:t>
        <a:bodyPr/>
        <a:lstStyle/>
        <a:p>
          <a:endParaRPr lang="en-IN"/>
        </a:p>
      </dgm:t>
    </dgm:pt>
    <dgm:pt modelId="{A02C903A-CEF0-4A0F-90BD-3BDD63810628}" type="sibTrans" cxnId="{9FFAA484-1E68-4727-BC43-6721038D4EDA}">
      <dgm:prSet/>
      <dgm:spPr/>
      <dgm:t>
        <a:bodyPr/>
        <a:lstStyle/>
        <a:p>
          <a:endParaRPr lang="en-IN"/>
        </a:p>
      </dgm:t>
    </dgm:pt>
    <dgm:pt modelId="{10598A16-B6D7-4E31-8877-AD3351BA8019}">
      <dgm:prSet phldrT="[Text]"/>
      <dgm:spPr/>
      <dgm:t>
        <a:bodyPr/>
        <a:lstStyle/>
        <a:p>
          <a:r>
            <a:rPr lang="en-IN" dirty="0"/>
            <a:t>Share</a:t>
          </a:r>
        </a:p>
      </dgm:t>
    </dgm:pt>
    <dgm:pt modelId="{FD2320A5-839F-4C26-8AD6-4F5C6B3E5CC1}" type="parTrans" cxnId="{68CACE0E-3458-486B-9353-1F181EF61C34}">
      <dgm:prSet/>
      <dgm:spPr/>
      <dgm:t>
        <a:bodyPr/>
        <a:lstStyle/>
        <a:p>
          <a:endParaRPr lang="en-IN"/>
        </a:p>
      </dgm:t>
    </dgm:pt>
    <dgm:pt modelId="{BC11A6DE-3208-48B6-8764-6D50CB5BFFF3}" type="sibTrans" cxnId="{68CACE0E-3458-486B-9353-1F181EF61C34}">
      <dgm:prSet/>
      <dgm:spPr/>
      <dgm:t>
        <a:bodyPr/>
        <a:lstStyle/>
        <a:p>
          <a:endParaRPr lang="en-IN"/>
        </a:p>
      </dgm:t>
    </dgm:pt>
    <dgm:pt modelId="{9B7486B9-D5D8-4DFD-82BE-1B490DA8E92B}">
      <dgm:prSet phldrT="[Text]"/>
      <dgm:spPr/>
      <dgm:t>
        <a:bodyPr/>
        <a:lstStyle/>
        <a:p>
          <a:r>
            <a:rPr lang="en-IN" dirty="0"/>
            <a:t>ACT</a:t>
          </a:r>
        </a:p>
      </dgm:t>
    </dgm:pt>
    <dgm:pt modelId="{22A23854-5B85-4C8B-8F1C-52C995BF048C}" type="parTrans" cxnId="{26D34F18-37B3-4B7D-B83B-4ECB330C4D44}">
      <dgm:prSet/>
      <dgm:spPr/>
      <dgm:t>
        <a:bodyPr/>
        <a:lstStyle/>
        <a:p>
          <a:endParaRPr lang="en-IN"/>
        </a:p>
      </dgm:t>
    </dgm:pt>
    <dgm:pt modelId="{44ED35CF-2861-4C50-B71E-B29004171465}" type="sibTrans" cxnId="{26D34F18-37B3-4B7D-B83B-4ECB330C4D44}">
      <dgm:prSet/>
      <dgm:spPr/>
      <dgm:t>
        <a:bodyPr/>
        <a:lstStyle/>
        <a:p>
          <a:endParaRPr lang="en-IN"/>
        </a:p>
      </dgm:t>
    </dgm:pt>
    <dgm:pt modelId="{0D7E122A-0A16-4572-ACEB-5932829B45B2}" type="pres">
      <dgm:prSet presAssocID="{170B1133-5657-4EAB-A7AE-32850B59A4C9}" presName="diagram" presStyleCnt="0">
        <dgm:presLayoutVars>
          <dgm:dir/>
          <dgm:resizeHandles val="exact"/>
        </dgm:presLayoutVars>
      </dgm:prSet>
      <dgm:spPr/>
    </dgm:pt>
    <dgm:pt modelId="{FBBC14D9-2623-4AF9-91D9-E1778B2942CF}" type="pres">
      <dgm:prSet presAssocID="{7872AF8B-6AED-4697-94DD-5D1321EC5677}" presName="node" presStyleLbl="node1" presStyleIdx="0" presStyleCnt="6">
        <dgm:presLayoutVars>
          <dgm:bulletEnabled val="1"/>
        </dgm:presLayoutVars>
      </dgm:prSet>
      <dgm:spPr/>
    </dgm:pt>
    <dgm:pt modelId="{67B5404D-6016-445E-AFB1-4F0D96454403}" type="pres">
      <dgm:prSet presAssocID="{5C84FEC7-8C7A-4924-981C-FD5B38F99F57}" presName="sibTrans" presStyleCnt="0"/>
      <dgm:spPr/>
    </dgm:pt>
    <dgm:pt modelId="{9A316E74-4BC8-423E-B409-44817A4B8935}" type="pres">
      <dgm:prSet presAssocID="{C8B6116D-CEBE-41C7-A1D2-296C45540D70}" presName="node" presStyleLbl="node1" presStyleIdx="1" presStyleCnt="6">
        <dgm:presLayoutVars>
          <dgm:bulletEnabled val="1"/>
        </dgm:presLayoutVars>
      </dgm:prSet>
      <dgm:spPr/>
    </dgm:pt>
    <dgm:pt modelId="{4E8B22CA-354D-491F-8DB6-DE99965CCE7B}" type="pres">
      <dgm:prSet presAssocID="{7BB660F8-6BD0-4E5E-9DF3-1A413A212E4D}" presName="sibTrans" presStyleCnt="0"/>
      <dgm:spPr/>
    </dgm:pt>
    <dgm:pt modelId="{CE98F178-BCC8-4AC5-AF43-9A00FDB7FE96}" type="pres">
      <dgm:prSet presAssocID="{10D67EE2-C0CE-4BB4-B349-EBD1A94581C2}" presName="node" presStyleLbl="node1" presStyleIdx="2" presStyleCnt="6">
        <dgm:presLayoutVars>
          <dgm:bulletEnabled val="1"/>
        </dgm:presLayoutVars>
      </dgm:prSet>
      <dgm:spPr/>
    </dgm:pt>
    <dgm:pt modelId="{6F86F486-E86E-4FF3-B9CF-6857D5543786}" type="pres">
      <dgm:prSet presAssocID="{4AAD62D5-96FD-4CBF-BBC4-998023208FEF}" presName="sibTrans" presStyleCnt="0"/>
      <dgm:spPr/>
    </dgm:pt>
    <dgm:pt modelId="{D928F3D0-9BFB-4652-9E43-8F430A321BE7}" type="pres">
      <dgm:prSet presAssocID="{16E78B28-943C-421A-AB4A-59724980F7A1}" presName="node" presStyleLbl="node1" presStyleIdx="3" presStyleCnt="6">
        <dgm:presLayoutVars>
          <dgm:bulletEnabled val="1"/>
        </dgm:presLayoutVars>
      </dgm:prSet>
      <dgm:spPr/>
    </dgm:pt>
    <dgm:pt modelId="{A9FF062D-B1D0-434E-8708-28E71194E255}" type="pres">
      <dgm:prSet presAssocID="{A02C903A-CEF0-4A0F-90BD-3BDD63810628}" presName="sibTrans" presStyleCnt="0"/>
      <dgm:spPr/>
    </dgm:pt>
    <dgm:pt modelId="{8323A716-CAC9-4D85-A3B0-365F63461ABC}" type="pres">
      <dgm:prSet presAssocID="{10598A16-B6D7-4E31-8877-AD3351BA8019}" presName="node" presStyleLbl="node1" presStyleIdx="4" presStyleCnt="6">
        <dgm:presLayoutVars>
          <dgm:bulletEnabled val="1"/>
        </dgm:presLayoutVars>
      </dgm:prSet>
      <dgm:spPr/>
    </dgm:pt>
    <dgm:pt modelId="{3226438A-7981-424E-868F-C0D2A4F594EC}" type="pres">
      <dgm:prSet presAssocID="{BC11A6DE-3208-48B6-8764-6D50CB5BFFF3}" presName="sibTrans" presStyleCnt="0"/>
      <dgm:spPr/>
    </dgm:pt>
    <dgm:pt modelId="{3456A3C2-F366-452D-A1A5-A19A5E3BBFF5}" type="pres">
      <dgm:prSet presAssocID="{9B7486B9-D5D8-4DFD-82BE-1B490DA8E92B}" presName="node" presStyleLbl="node1" presStyleIdx="5" presStyleCnt="6">
        <dgm:presLayoutVars>
          <dgm:bulletEnabled val="1"/>
        </dgm:presLayoutVars>
      </dgm:prSet>
      <dgm:spPr/>
    </dgm:pt>
  </dgm:ptLst>
  <dgm:cxnLst>
    <dgm:cxn modelId="{3A0A0706-6BDA-43BB-AA95-DE9DA560BB84}" type="presOf" srcId="{7872AF8B-6AED-4697-94DD-5D1321EC5677}" destId="{FBBC14D9-2623-4AF9-91D9-E1778B2942CF}" srcOrd="0" destOrd="0" presId="urn:microsoft.com/office/officeart/2005/8/layout/default"/>
    <dgm:cxn modelId="{68CACE0E-3458-486B-9353-1F181EF61C34}" srcId="{170B1133-5657-4EAB-A7AE-32850B59A4C9}" destId="{10598A16-B6D7-4E31-8877-AD3351BA8019}" srcOrd="4" destOrd="0" parTransId="{FD2320A5-839F-4C26-8AD6-4F5C6B3E5CC1}" sibTransId="{BC11A6DE-3208-48B6-8764-6D50CB5BFFF3}"/>
    <dgm:cxn modelId="{26D34F18-37B3-4B7D-B83B-4ECB330C4D44}" srcId="{170B1133-5657-4EAB-A7AE-32850B59A4C9}" destId="{9B7486B9-D5D8-4DFD-82BE-1B490DA8E92B}" srcOrd="5" destOrd="0" parTransId="{22A23854-5B85-4C8B-8F1C-52C995BF048C}" sibTransId="{44ED35CF-2861-4C50-B71E-B29004171465}"/>
    <dgm:cxn modelId="{7D74842B-5EC5-4EC5-BADF-84ECB81FF308}" srcId="{170B1133-5657-4EAB-A7AE-32850B59A4C9}" destId="{C8B6116D-CEBE-41C7-A1D2-296C45540D70}" srcOrd="1" destOrd="0" parTransId="{952FD4B4-8B72-4963-8A5E-83403984D00C}" sibTransId="{7BB660F8-6BD0-4E5E-9DF3-1A413A212E4D}"/>
    <dgm:cxn modelId="{404A9A5E-86DC-4FBA-80DB-A027AF39C2BE}" type="presOf" srcId="{C8B6116D-CEBE-41C7-A1D2-296C45540D70}" destId="{9A316E74-4BC8-423E-B409-44817A4B8935}" srcOrd="0" destOrd="0" presId="urn:microsoft.com/office/officeart/2005/8/layout/default"/>
    <dgm:cxn modelId="{8D116D45-0AA9-457F-ADE6-1DA70E25A0BF}" type="presOf" srcId="{16E78B28-943C-421A-AB4A-59724980F7A1}" destId="{D928F3D0-9BFB-4652-9E43-8F430A321BE7}" srcOrd="0" destOrd="0" presId="urn:microsoft.com/office/officeart/2005/8/layout/default"/>
    <dgm:cxn modelId="{B94E1B47-0429-45FA-AA2B-2E203295B736}" type="presOf" srcId="{170B1133-5657-4EAB-A7AE-32850B59A4C9}" destId="{0D7E122A-0A16-4572-ACEB-5932829B45B2}" srcOrd="0" destOrd="0" presId="urn:microsoft.com/office/officeart/2005/8/layout/default"/>
    <dgm:cxn modelId="{2C3F867C-FACB-4B50-9EB7-9C05336B8392}" srcId="{170B1133-5657-4EAB-A7AE-32850B59A4C9}" destId="{10D67EE2-C0CE-4BB4-B349-EBD1A94581C2}" srcOrd="2" destOrd="0" parTransId="{953F958E-2982-4AD0-A5F1-36E07BB40CDF}" sibTransId="{4AAD62D5-96FD-4CBF-BBC4-998023208FEF}"/>
    <dgm:cxn modelId="{698CEF7D-8568-4C2D-9DD5-F2478D6C5A27}" type="presOf" srcId="{9B7486B9-D5D8-4DFD-82BE-1B490DA8E92B}" destId="{3456A3C2-F366-452D-A1A5-A19A5E3BBFF5}" srcOrd="0" destOrd="0" presId="urn:microsoft.com/office/officeart/2005/8/layout/default"/>
    <dgm:cxn modelId="{9FFAA484-1E68-4727-BC43-6721038D4EDA}" srcId="{170B1133-5657-4EAB-A7AE-32850B59A4C9}" destId="{16E78B28-943C-421A-AB4A-59724980F7A1}" srcOrd="3" destOrd="0" parTransId="{D50CBA04-5B30-40D2-8263-5D21B147AFCC}" sibTransId="{A02C903A-CEF0-4A0F-90BD-3BDD63810628}"/>
    <dgm:cxn modelId="{B3E40B88-F996-48FC-A088-AB9DC74E1ABC}" type="presOf" srcId="{10D67EE2-C0CE-4BB4-B349-EBD1A94581C2}" destId="{CE98F178-BCC8-4AC5-AF43-9A00FDB7FE96}" srcOrd="0" destOrd="0" presId="urn:microsoft.com/office/officeart/2005/8/layout/default"/>
    <dgm:cxn modelId="{AE7802DB-323B-45F9-A688-D0FACDD87A20}" srcId="{170B1133-5657-4EAB-A7AE-32850B59A4C9}" destId="{7872AF8B-6AED-4697-94DD-5D1321EC5677}" srcOrd="0" destOrd="0" parTransId="{D63AFC8E-BFC3-4661-B93C-675C9A1C9F2A}" sibTransId="{5C84FEC7-8C7A-4924-981C-FD5B38F99F57}"/>
    <dgm:cxn modelId="{305E16FC-6027-4D0A-9EA5-D4F612BE9B29}" type="presOf" srcId="{10598A16-B6D7-4E31-8877-AD3351BA8019}" destId="{8323A716-CAC9-4D85-A3B0-365F63461ABC}" srcOrd="0" destOrd="0" presId="urn:microsoft.com/office/officeart/2005/8/layout/default"/>
    <dgm:cxn modelId="{B0800117-0FAC-46FA-8527-045DD85D02B6}" type="presParOf" srcId="{0D7E122A-0A16-4572-ACEB-5932829B45B2}" destId="{FBBC14D9-2623-4AF9-91D9-E1778B2942CF}" srcOrd="0" destOrd="0" presId="urn:microsoft.com/office/officeart/2005/8/layout/default"/>
    <dgm:cxn modelId="{3A475779-28B6-4DB4-A880-DD79DA61A85A}" type="presParOf" srcId="{0D7E122A-0A16-4572-ACEB-5932829B45B2}" destId="{67B5404D-6016-445E-AFB1-4F0D96454403}" srcOrd="1" destOrd="0" presId="urn:microsoft.com/office/officeart/2005/8/layout/default"/>
    <dgm:cxn modelId="{73BD5E7F-3B7B-419A-AE08-29FC5EFEC21C}" type="presParOf" srcId="{0D7E122A-0A16-4572-ACEB-5932829B45B2}" destId="{9A316E74-4BC8-423E-B409-44817A4B8935}" srcOrd="2" destOrd="0" presId="urn:microsoft.com/office/officeart/2005/8/layout/default"/>
    <dgm:cxn modelId="{8656A9D9-39A5-4E44-A0D5-ECCC5D0C9118}" type="presParOf" srcId="{0D7E122A-0A16-4572-ACEB-5932829B45B2}" destId="{4E8B22CA-354D-491F-8DB6-DE99965CCE7B}" srcOrd="3" destOrd="0" presId="urn:microsoft.com/office/officeart/2005/8/layout/default"/>
    <dgm:cxn modelId="{8BD8B6E7-681A-4CDB-B4FD-E04647B763F0}" type="presParOf" srcId="{0D7E122A-0A16-4572-ACEB-5932829B45B2}" destId="{CE98F178-BCC8-4AC5-AF43-9A00FDB7FE96}" srcOrd="4" destOrd="0" presId="urn:microsoft.com/office/officeart/2005/8/layout/default"/>
    <dgm:cxn modelId="{A77332E0-DFE5-4899-9CD0-4C403594FD05}" type="presParOf" srcId="{0D7E122A-0A16-4572-ACEB-5932829B45B2}" destId="{6F86F486-E86E-4FF3-B9CF-6857D5543786}" srcOrd="5" destOrd="0" presId="urn:microsoft.com/office/officeart/2005/8/layout/default"/>
    <dgm:cxn modelId="{C9347DA2-2FBF-400D-B797-957FF96C440B}" type="presParOf" srcId="{0D7E122A-0A16-4572-ACEB-5932829B45B2}" destId="{D928F3D0-9BFB-4652-9E43-8F430A321BE7}" srcOrd="6" destOrd="0" presId="urn:microsoft.com/office/officeart/2005/8/layout/default"/>
    <dgm:cxn modelId="{FCC5FFC7-9E9E-4570-BCD7-81C3C0615885}" type="presParOf" srcId="{0D7E122A-0A16-4572-ACEB-5932829B45B2}" destId="{A9FF062D-B1D0-434E-8708-28E71194E255}" srcOrd="7" destOrd="0" presId="urn:microsoft.com/office/officeart/2005/8/layout/default"/>
    <dgm:cxn modelId="{E84C6AFA-60DA-43FA-B857-8F760EC92BEE}" type="presParOf" srcId="{0D7E122A-0A16-4572-ACEB-5932829B45B2}" destId="{8323A716-CAC9-4D85-A3B0-365F63461ABC}" srcOrd="8" destOrd="0" presId="urn:microsoft.com/office/officeart/2005/8/layout/default"/>
    <dgm:cxn modelId="{D7E47F86-1C41-4702-95C9-3B98DC86D835}" type="presParOf" srcId="{0D7E122A-0A16-4572-ACEB-5932829B45B2}" destId="{3226438A-7981-424E-868F-C0D2A4F594EC}" srcOrd="9" destOrd="0" presId="urn:microsoft.com/office/officeart/2005/8/layout/default"/>
    <dgm:cxn modelId="{7F492865-B118-476D-B491-CAA16A5D2355}" type="presParOf" srcId="{0D7E122A-0A16-4572-ACEB-5932829B45B2}" destId="{3456A3C2-F366-452D-A1A5-A19A5E3BBFF5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BC14D9-2623-4AF9-91D9-E1778B2942CF}">
      <dsp:nvSpPr>
        <dsp:cNvPr id="0" name=""/>
        <dsp:cNvSpPr/>
      </dsp:nvSpPr>
      <dsp:spPr>
        <a:xfrm>
          <a:off x="592" y="479838"/>
          <a:ext cx="2312044" cy="13872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800" kern="1200" dirty="0"/>
            <a:t>Ask </a:t>
          </a:r>
        </a:p>
      </dsp:txBody>
      <dsp:txXfrm>
        <a:off x="592" y="479838"/>
        <a:ext cx="2312044" cy="1387226"/>
      </dsp:txXfrm>
    </dsp:sp>
    <dsp:sp modelId="{9A316E74-4BC8-423E-B409-44817A4B8935}">
      <dsp:nvSpPr>
        <dsp:cNvPr id="0" name=""/>
        <dsp:cNvSpPr/>
      </dsp:nvSpPr>
      <dsp:spPr>
        <a:xfrm>
          <a:off x="2543842" y="479838"/>
          <a:ext cx="2312044" cy="1387226"/>
        </a:xfrm>
        <a:prstGeom prst="rect">
          <a:avLst/>
        </a:prstGeom>
        <a:solidFill>
          <a:schemeClr val="accent2">
            <a:hueOff val="-622030"/>
            <a:satOff val="-3291"/>
            <a:lumOff val="-1255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800" kern="1200" dirty="0"/>
            <a:t>Prepare</a:t>
          </a:r>
        </a:p>
      </dsp:txBody>
      <dsp:txXfrm>
        <a:off x="2543842" y="479838"/>
        <a:ext cx="2312044" cy="1387226"/>
      </dsp:txXfrm>
    </dsp:sp>
    <dsp:sp modelId="{CE98F178-BCC8-4AC5-AF43-9A00FDB7FE96}">
      <dsp:nvSpPr>
        <dsp:cNvPr id="0" name=""/>
        <dsp:cNvSpPr/>
      </dsp:nvSpPr>
      <dsp:spPr>
        <a:xfrm>
          <a:off x="592" y="2098270"/>
          <a:ext cx="2312044" cy="1387226"/>
        </a:xfrm>
        <a:prstGeom prst="rect">
          <a:avLst/>
        </a:prstGeom>
        <a:solidFill>
          <a:schemeClr val="accent2">
            <a:hueOff val="-1244059"/>
            <a:satOff val="-6581"/>
            <a:lumOff val="-251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800" kern="1200" dirty="0"/>
            <a:t>Process</a:t>
          </a:r>
        </a:p>
      </dsp:txBody>
      <dsp:txXfrm>
        <a:off x="592" y="2098270"/>
        <a:ext cx="2312044" cy="1387226"/>
      </dsp:txXfrm>
    </dsp:sp>
    <dsp:sp modelId="{D928F3D0-9BFB-4652-9E43-8F430A321BE7}">
      <dsp:nvSpPr>
        <dsp:cNvPr id="0" name=""/>
        <dsp:cNvSpPr/>
      </dsp:nvSpPr>
      <dsp:spPr>
        <a:xfrm>
          <a:off x="2543842" y="2098270"/>
          <a:ext cx="2312044" cy="1387226"/>
        </a:xfrm>
        <a:prstGeom prst="rect">
          <a:avLst/>
        </a:prstGeom>
        <a:solidFill>
          <a:schemeClr val="accent2">
            <a:hueOff val="-1866089"/>
            <a:satOff val="-9872"/>
            <a:lumOff val="-3764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800" kern="1200" dirty="0" err="1"/>
            <a:t>Analyze</a:t>
          </a:r>
          <a:endParaRPr lang="en-IN" sz="4800" kern="1200" dirty="0"/>
        </a:p>
      </dsp:txBody>
      <dsp:txXfrm>
        <a:off x="2543842" y="2098270"/>
        <a:ext cx="2312044" cy="1387226"/>
      </dsp:txXfrm>
    </dsp:sp>
    <dsp:sp modelId="{8323A716-CAC9-4D85-A3B0-365F63461ABC}">
      <dsp:nvSpPr>
        <dsp:cNvPr id="0" name=""/>
        <dsp:cNvSpPr/>
      </dsp:nvSpPr>
      <dsp:spPr>
        <a:xfrm>
          <a:off x="592" y="3716701"/>
          <a:ext cx="2312044" cy="1387226"/>
        </a:xfrm>
        <a:prstGeom prst="rect">
          <a:avLst/>
        </a:prstGeom>
        <a:solidFill>
          <a:schemeClr val="accent2">
            <a:hueOff val="-2488118"/>
            <a:satOff val="-13162"/>
            <a:lumOff val="-5019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800" kern="1200" dirty="0"/>
            <a:t>Share</a:t>
          </a:r>
        </a:p>
      </dsp:txBody>
      <dsp:txXfrm>
        <a:off x="592" y="3716701"/>
        <a:ext cx="2312044" cy="1387226"/>
      </dsp:txXfrm>
    </dsp:sp>
    <dsp:sp modelId="{3456A3C2-F366-452D-A1A5-A19A5E3BBFF5}">
      <dsp:nvSpPr>
        <dsp:cNvPr id="0" name=""/>
        <dsp:cNvSpPr/>
      </dsp:nvSpPr>
      <dsp:spPr>
        <a:xfrm>
          <a:off x="2543842" y="3716701"/>
          <a:ext cx="2312044" cy="1387226"/>
        </a:xfrm>
        <a:prstGeom prst="rect">
          <a:avLst/>
        </a:prstGeom>
        <a:solidFill>
          <a:schemeClr val="accent2">
            <a:hueOff val="-3110148"/>
            <a:satOff val="-16453"/>
            <a:lumOff val="-6274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800" kern="1200" dirty="0"/>
            <a:t>ACT</a:t>
          </a:r>
        </a:p>
      </dsp:txBody>
      <dsp:txXfrm>
        <a:off x="2543842" y="3716701"/>
        <a:ext cx="2312044" cy="138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826CE3-C858-4B3E-995F-64E744A7F145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0D5D0-D3DE-4792-9C19-C0617784FE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432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0D5D0-D3DE-4792-9C19-C0617784FE76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880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4938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646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238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6331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881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89501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5601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671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3177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703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8462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0072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53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678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3223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2743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935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AB905C6-4189-4374-851B-3E5CB2EC30C0}" type="datetimeFigureOut">
              <a:rPr lang="en-IN" smtClean="0"/>
              <a:t>13-01-2025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80F913B-61E3-4B9A-97E5-B59A940F5E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10877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7950A-7A96-85FC-599B-75B8D0C26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7380" y="381880"/>
            <a:ext cx="9198060" cy="240913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latin typeface="Times New Roman"/>
              </a:rPr>
              <a:t>Optimizing Decision-Making for</a:t>
            </a:r>
            <a:br>
              <a:rPr lang="en-US" sz="4800" b="1" dirty="0">
                <a:latin typeface="Times New Roman"/>
              </a:rPr>
            </a:br>
            <a:r>
              <a:rPr lang="en-US" sz="4800" b="1" dirty="0">
                <a:latin typeface="Times New Roman"/>
              </a:rPr>
              <a:t>MakeMyTrip Stakeholders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0C751F-6367-7850-C758-E6945966EC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137" y="3320221"/>
            <a:ext cx="7197726" cy="1405467"/>
          </a:xfrm>
        </p:spPr>
        <p:txBody>
          <a:bodyPr/>
          <a:lstStyle/>
          <a:p>
            <a:pPr algn="ctr"/>
            <a:r>
              <a:rPr lang="en-US" sz="2400" dirty="0">
                <a:solidFill>
                  <a:srgbClr val="002060"/>
                </a:solidFill>
                <a:highlight>
                  <a:srgbClr val="C0C0C0"/>
                </a:highlight>
                <a:latin typeface="Times New Roman"/>
              </a:rPr>
              <a:t>Insights into User Behaviors, Booking Trends, and Service Performance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83F9FF-B059-AA17-2A8D-285EED5EC96B}"/>
              </a:ext>
            </a:extLst>
          </p:cNvPr>
          <p:cNvSpPr txBox="1"/>
          <p:nvPr/>
        </p:nvSpPr>
        <p:spPr>
          <a:xfrm>
            <a:off x="8390530" y="5151586"/>
            <a:ext cx="3098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Presented by – Mohd Fahad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903285-D572-DA1D-EB16-953D465B0B52}"/>
              </a:ext>
            </a:extLst>
          </p:cNvPr>
          <p:cNvSpPr/>
          <p:nvPr/>
        </p:nvSpPr>
        <p:spPr>
          <a:xfrm>
            <a:off x="508000" y="4846320"/>
            <a:ext cx="4287520" cy="15240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6EE3F0C0-1453-4828-2041-7CB199910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6020" y="4976082"/>
            <a:ext cx="4107900" cy="130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133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C48D9-CBFE-079A-A3F2-809671740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600" dirty="0">
                <a:latin typeface="Times New Roman"/>
              </a:rPr>
              <a:t>User Demographics and Revenue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44071-81B7-2C9E-44EA-295F1D7B8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143001"/>
            <a:ext cx="10131425" cy="364913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/>
              </a:rPr>
              <a:t>Top Users by Revenue Contribution: (E.g., Lisa Allen - 117K, Mary Gomez - 133K)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/>
              </a:rPr>
              <a:t>Top </a:t>
            </a:r>
            <a:r>
              <a:rPr lang="en-IN" sz="1800" dirty="0">
                <a:latin typeface="Times New Roman"/>
              </a:rPr>
              <a:t>City Revenue Distribution </a:t>
            </a:r>
          </a:p>
          <a:p>
            <a:pPr marL="0" indent="0">
              <a:buNone/>
            </a:pPr>
            <a:r>
              <a:rPr lang="en-IN" sz="1800" dirty="0">
                <a:latin typeface="Times New Roman"/>
              </a:rPr>
              <a:t>----Top Cities: Christopher Port ($188K), Stephen Port ($71K)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/>
              </a:rPr>
              <a:t> Retention Trends</a:t>
            </a:r>
          </a:p>
          <a:p>
            <a:pPr marL="0" indent="0">
              <a:buNone/>
            </a:pPr>
            <a:r>
              <a:rPr lang="en-IN" dirty="0">
                <a:latin typeface="Times New Roman"/>
              </a:rPr>
              <a:t> ---</a:t>
            </a:r>
            <a:r>
              <a:rPr lang="en-IN" sz="1800" dirty="0">
                <a:latin typeface="Times New Roman"/>
              </a:rPr>
              <a:t>Average bookings/user: 3.00</a:t>
            </a: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3C2AF8-62D7-B8BB-91CF-44865F0DC588}"/>
              </a:ext>
            </a:extLst>
          </p:cNvPr>
          <p:cNvSpPr/>
          <p:nvPr/>
        </p:nvSpPr>
        <p:spPr>
          <a:xfrm>
            <a:off x="8717280" y="186005"/>
            <a:ext cx="298704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5C2F4F0-C2C9-5AB7-1709-5D1FB0A5B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817B24-F310-F489-9A56-7652FFED2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775" y="3901440"/>
            <a:ext cx="5806719" cy="27570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7D9BD6A-BD46-E8E6-CCA0-3A1D6880C1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317" y="2744695"/>
            <a:ext cx="3624707" cy="388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579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1A9B59-B26B-D4E0-1E4C-0AD4C6140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236" y="683257"/>
            <a:ext cx="9621528" cy="549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61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D18B93-69FE-F725-ADBC-C6BC5EC5CA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880" y="274319"/>
            <a:ext cx="6396095" cy="28893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391F14E-BAE1-28E9-D935-BA4FAF40A5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879" y="3429000"/>
            <a:ext cx="6396095" cy="306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49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6D2F7-54BD-436B-F561-E7BE92A3C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637400"/>
            <a:ext cx="10131425" cy="1456267"/>
          </a:xfrm>
        </p:spPr>
        <p:txBody>
          <a:bodyPr/>
          <a:lstStyle/>
          <a:p>
            <a:r>
              <a:rPr lang="en-IN" sz="3600" b="1" dirty="0">
                <a:latin typeface="Times New Roman"/>
              </a:rPr>
              <a:t>Hotel Booking Trends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9277C-EAF9-D43F-DA27-332ADA9F4E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241" y="1727200"/>
            <a:ext cx="6558279" cy="357632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/>
              </a:rPr>
              <a:t> Hotel Revenue Breakdown:</a:t>
            </a:r>
          </a:p>
          <a:p>
            <a:pPr marL="0" indent="0">
              <a:buNone/>
            </a:pPr>
            <a:r>
              <a:rPr lang="en-US" dirty="0">
                <a:latin typeface="Times New Roman"/>
              </a:rPr>
              <a:t>----</a:t>
            </a:r>
            <a:r>
              <a:rPr lang="en-US" sz="1800" dirty="0">
                <a:latin typeface="Times New Roman"/>
              </a:rPr>
              <a:t>- Top Performers: Smith Group ($148K), Andrade-Mullins ($94K)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/>
              </a:rPr>
              <a:t>Average Hotel Rating: 3.73</a:t>
            </a:r>
          </a:p>
          <a:p>
            <a:pPr marL="0" indent="0">
              <a:buNone/>
            </a:pPr>
            <a:r>
              <a:rPr lang="en-US" dirty="0">
                <a:latin typeface="Times New Roman"/>
              </a:rPr>
              <a:t>-----</a:t>
            </a:r>
            <a:r>
              <a:rPr lang="en-US" sz="1800" dirty="0">
                <a:latin typeface="Times New Roman"/>
              </a:rPr>
              <a:t>- Monthly Trends: Revenue peaks and occupancy insights.</a:t>
            </a: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19F2AE-0ED2-09A2-0ABF-B23FA0AB0F0B}"/>
              </a:ext>
            </a:extLst>
          </p:cNvPr>
          <p:cNvSpPr/>
          <p:nvPr/>
        </p:nvSpPr>
        <p:spPr>
          <a:xfrm>
            <a:off x="8717280" y="186005"/>
            <a:ext cx="303784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AF2B5775-1B15-CD21-1E71-A46BE18BAD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999C5C-D525-A08F-5FA7-F0B449A82B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913" y="4584306"/>
            <a:ext cx="3666807" cy="19771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803405-465E-1955-0152-C7D2E1DE25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560" y="1311617"/>
            <a:ext cx="4186673" cy="27240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DBF4FE-69C9-45BF-FD1B-C8D8A7DC25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392" y="4594974"/>
            <a:ext cx="4507866" cy="190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180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A2E03A-3B2E-2B09-E616-E6FF317E1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743" y="150430"/>
            <a:ext cx="8617393" cy="29178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D38969-25B5-8DB6-94D9-62E7CE553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63" y="3183805"/>
            <a:ext cx="5771737" cy="33148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58FEE-D00D-E107-9EF1-6721D3FAE7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003" y="3183805"/>
            <a:ext cx="4756394" cy="331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8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B06AB-7512-B65B-125F-86C6698FC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61" y="227216"/>
            <a:ext cx="10131425" cy="1456267"/>
          </a:xfrm>
        </p:spPr>
        <p:txBody>
          <a:bodyPr/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3600" dirty="0">
                <a:latin typeface="Times New Roman"/>
              </a:rPr>
              <a:t>Flight Booking Analytics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318AB-6529-C44D-FB08-C5CA8E7DD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961" y="1356360"/>
            <a:ext cx="4800599" cy="414528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/>
              </a:rPr>
              <a:t>Total Flight Revenue: $16M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/>
              </a:rPr>
              <a:t>Airline Performance:</a:t>
            </a:r>
          </a:p>
          <a:p>
            <a:pPr marL="0" indent="0">
              <a:buNone/>
            </a:pPr>
            <a:r>
              <a:rPr lang="en-US" dirty="0">
                <a:latin typeface="Times New Roman"/>
              </a:rPr>
              <a:t>---</a:t>
            </a:r>
            <a:r>
              <a:rPr lang="en-US" sz="1800" dirty="0">
                <a:latin typeface="Times New Roman"/>
              </a:rPr>
              <a:t>- GoAir ($377K), Vistara ($307K), IndiGo ($301K)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/>
              </a:rPr>
              <a:t>Key Insights:</a:t>
            </a:r>
          </a:p>
          <a:p>
            <a:pPr marL="0" indent="0">
              <a:buNone/>
            </a:pPr>
            <a:r>
              <a:rPr lang="en-US" dirty="0">
                <a:latin typeface="Times New Roman"/>
              </a:rPr>
              <a:t>---</a:t>
            </a:r>
            <a:r>
              <a:rPr lang="en-US" sz="1800" dirty="0">
                <a:latin typeface="Times New Roman"/>
              </a:rPr>
              <a:t>- Avg. Ticket Price: $10.38K</a:t>
            </a:r>
          </a:p>
          <a:p>
            <a:pPr marL="0" indent="0">
              <a:buNone/>
            </a:pPr>
            <a:r>
              <a:rPr lang="en-US" dirty="0">
                <a:latin typeface="Times New Roman"/>
              </a:rPr>
              <a:t>---</a:t>
            </a:r>
            <a:r>
              <a:rPr lang="en-US" sz="1800" dirty="0">
                <a:latin typeface="Times New Roman"/>
              </a:rPr>
              <a:t>- Total Seats: 1500</a:t>
            </a:r>
          </a:p>
          <a:p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373674-C57D-2EBB-13A6-528F3D0C7A20}"/>
              </a:ext>
            </a:extLst>
          </p:cNvPr>
          <p:cNvSpPr/>
          <p:nvPr/>
        </p:nvSpPr>
        <p:spPr>
          <a:xfrm>
            <a:off x="8717280" y="186005"/>
            <a:ext cx="301752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7A0DB9D-8C9A-1846-033D-EE861C2FD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28E715-4E51-0FD7-88A6-1D63B53709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129" y="2232076"/>
            <a:ext cx="3520852" cy="44399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AA9395-3FBA-E601-00BA-CB09C5BA45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3122257"/>
            <a:ext cx="4114800" cy="300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79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C5A107-CA12-1F37-B057-A499394D1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37" y="311718"/>
            <a:ext cx="5625085" cy="28378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335DE0-B418-D4EB-2746-1DAE70A67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37" y="3429000"/>
            <a:ext cx="5625085" cy="32341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3998C8-BDBF-A6F7-F50A-CF570B0FC3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996" y="311718"/>
            <a:ext cx="6154767" cy="28378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CC1B27-FF52-31F4-3F7F-ABB797FE00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9647" y="3429000"/>
            <a:ext cx="6147116" cy="323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2786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3A5C4-7E1A-B4AD-9B70-B3A4AE31C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1" y="169357"/>
            <a:ext cx="7716895" cy="1152572"/>
          </a:xfrm>
        </p:spPr>
        <p:txBody>
          <a:bodyPr>
            <a:normAutofit fontScale="90000"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3600" dirty="0">
                <a:latin typeface="Times New Roman"/>
              </a:rPr>
              <a:t>Booking Trends and Patterns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61328-2166-19D2-1536-80F5B8AD3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35" y="520259"/>
            <a:ext cx="10131425" cy="383935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/>
              </a:rPr>
              <a:t>Revenue by Booking Type</a:t>
            </a:r>
          </a:p>
          <a:p>
            <a:pPr marL="0" indent="0">
              <a:buNone/>
            </a:pPr>
            <a:r>
              <a:rPr lang="en-US" dirty="0">
                <a:latin typeface="Times New Roman"/>
              </a:rPr>
              <a:t>---</a:t>
            </a:r>
            <a:r>
              <a:rPr lang="en-US" sz="1800" dirty="0">
                <a:latin typeface="Times New Roman"/>
              </a:rPr>
              <a:t>- Flights: $16M</a:t>
            </a:r>
          </a:p>
          <a:p>
            <a:pPr marL="0" indent="0">
              <a:buNone/>
            </a:pPr>
            <a:r>
              <a:rPr lang="en-US" dirty="0">
                <a:latin typeface="Times New Roman"/>
              </a:rPr>
              <a:t>----</a:t>
            </a:r>
            <a:r>
              <a:rPr lang="en-US" sz="1800" dirty="0">
                <a:latin typeface="Times New Roman"/>
              </a:rPr>
              <a:t>Hotels: $15M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/>
              </a:rPr>
              <a:t>Monthly Booking Growth:</a:t>
            </a:r>
          </a:p>
          <a:p>
            <a:pPr marL="0" indent="0">
              <a:buNone/>
            </a:pPr>
            <a:r>
              <a:rPr lang="en-US" dirty="0">
                <a:latin typeface="Times New Roman"/>
              </a:rPr>
              <a:t>----</a:t>
            </a:r>
            <a:r>
              <a:rPr lang="en-US" sz="1800" dirty="0">
                <a:latin typeface="Times New Roman"/>
              </a:rPr>
              <a:t>Booking status insights: Confirmation (47.9%), Cancellations (52.1%)</a:t>
            </a: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42A0D9-FD7C-0DB3-BCE1-2867F4B5ECBE}"/>
              </a:ext>
            </a:extLst>
          </p:cNvPr>
          <p:cNvSpPr/>
          <p:nvPr/>
        </p:nvSpPr>
        <p:spPr>
          <a:xfrm>
            <a:off x="8717280" y="186005"/>
            <a:ext cx="310896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A620D30-EB25-EC62-3A6F-4D0B228277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2A2CBB-ABD4-2278-922A-C740FF1038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040" y="1846580"/>
            <a:ext cx="3886200" cy="33578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A46BEA-C0EE-588A-5481-7F3AB29743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040" y="3427283"/>
            <a:ext cx="3757673" cy="326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117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05F969-F00A-9CF1-D5F8-923464FC6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291" y="174528"/>
            <a:ext cx="6445417" cy="31274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208980-9C54-CE39-B663-10AFE5135D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77" y="3429000"/>
            <a:ext cx="4729669" cy="32544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58D26E-0E70-D456-97B4-98F763156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999" y="3429000"/>
            <a:ext cx="5655124" cy="32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7100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1BFC8-EA46-E1FD-AA24-C0C55D458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01" y="227216"/>
            <a:ext cx="7096759" cy="1381760"/>
          </a:xfrm>
        </p:spPr>
        <p:txBody>
          <a:bodyPr/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3600" dirty="0">
                <a:latin typeface="Times New Roman"/>
              </a:rPr>
              <a:t>Impact of Cancellations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A67C5-B95A-E13C-672F-FD63DAD0D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901" y="1197187"/>
            <a:ext cx="7269479" cy="364913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/>
              </a:rPr>
              <a:t>Revenue Loss Due to Cancellations: $15M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/>
              </a:rPr>
              <a:t> Key Metrics:</a:t>
            </a:r>
          </a:p>
          <a:p>
            <a:pPr marL="0" indent="0">
              <a:buNone/>
            </a:pPr>
            <a:r>
              <a:rPr lang="en-US" dirty="0">
                <a:latin typeface="Times New Roman"/>
              </a:rPr>
              <a:t>---</a:t>
            </a:r>
            <a:r>
              <a:rPr lang="en-US" sz="1800" dirty="0">
                <a:latin typeface="Times New Roman"/>
              </a:rPr>
              <a:t>- Paid Bookings: 1507</a:t>
            </a:r>
          </a:p>
          <a:p>
            <a:pPr marL="0" indent="0">
              <a:buNone/>
            </a:pPr>
            <a:r>
              <a:rPr lang="en-US" dirty="0">
                <a:latin typeface="Times New Roman"/>
              </a:rPr>
              <a:t>---</a:t>
            </a:r>
            <a:r>
              <a:rPr lang="en-US" sz="1800" dirty="0">
                <a:latin typeface="Times New Roman"/>
              </a:rPr>
              <a:t>- Pending Bookings: 1493</a:t>
            </a: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6D6BA6-7AFC-1461-61B1-7478165B5A82}"/>
              </a:ext>
            </a:extLst>
          </p:cNvPr>
          <p:cNvSpPr/>
          <p:nvPr/>
        </p:nvSpPr>
        <p:spPr>
          <a:xfrm>
            <a:off x="8717280" y="186005"/>
            <a:ext cx="307848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34FCB9C-D22A-68AB-CF2B-36155C46D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548375-C641-4777-53E6-7FCF5D407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829" y="1925474"/>
            <a:ext cx="7201270" cy="13021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23F8C8-7332-C6D7-3530-C026BB575C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080" y="3383977"/>
            <a:ext cx="5664200" cy="324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619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D6F9A23-E2E6-BFAC-3EC0-9C366B2148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8862292"/>
              </p:ext>
            </p:extLst>
          </p:nvPr>
        </p:nvGraphicFramePr>
        <p:xfrm>
          <a:off x="6421122" y="677147"/>
          <a:ext cx="4856480" cy="5583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20C9765-BEE8-9756-3386-5CF6627F2811}"/>
              </a:ext>
            </a:extLst>
          </p:cNvPr>
          <p:cNvSpPr txBox="1"/>
          <p:nvPr/>
        </p:nvSpPr>
        <p:spPr>
          <a:xfrm>
            <a:off x="426720" y="1090268"/>
            <a:ext cx="534416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400" dirty="0"/>
              <a:t>Ask- Set key Question to answer from Analysis.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400" dirty="0"/>
              <a:t>Prepare- Source the synthetic data from ChatGPT.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400" dirty="0"/>
              <a:t>Process- Checked the Data For error and Cleaned it.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400" dirty="0" err="1"/>
              <a:t>Analyze</a:t>
            </a:r>
            <a:r>
              <a:rPr lang="en-IN" sz="2400" dirty="0"/>
              <a:t>- </a:t>
            </a:r>
            <a:r>
              <a:rPr lang="en-IN" sz="2400" dirty="0" err="1"/>
              <a:t>Analyzed</a:t>
            </a:r>
            <a:r>
              <a:rPr lang="en-IN" sz="2400" dirty="0"/>
              <a:t> the data to get answer to question from ask phase.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400" dirty="0"/>
              <a:t>Share- Created visualization </a:t>
            </a:r>
            <a:r>
              <a:rPr lang="en-IN" sz="2400" dirty="0" err="1"/>
              <a:t>im</a:t>
            </a:r>
            <a:r>
              <a:rPr lang="en-IN" sz="2400" dirty="0"/>
              <a:t> </a:t>
            </a:r>
            <a:r>
              <a:rPr lang="en-IN" sz="2400" dirty="0" err="1"/>
              <a:t>PowerBi</a:t>
            </a:r>
            <a:r>
              <a:rPr lang="en-IN" sz="2400" dirty="0"/>
              <a:t> and </a:t>
            </a:r>
            <a:r>
              <a:rPr lang="en-IN" sz="2400" dirty="0" err="1"/>
              <a:t>Quries</a:t>
            </a:r>
            <a:r>
              <a:rPr lang="en-IN" sz="2400" dirty="0"/>
              <a:t> for the  same in </a:t>
            </a:r>
            <a:r>
              <a:rPr lang="en-IN" sz="2400" dirty="0" err="1"/>
              <a:t>MySql</a:t>
            </a:r>
            <a:r>
              <a:rPr lang="en-IN" sz="24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400" dirty="0"/>
              <a:t>Act- Write insights and </a:t>
            </a:r>
            <a:r>
              <a:rPr lang="en-IN" sz="2400" dirty="0" err="1"/>
              <a:t>Recomendations</a:t>
            </a:r>
            <a:endParaRPr lang="en-IN" sz="2400" dirty="0"/>
          </a:p>
          <a:p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336217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BEEED8-B163-2074-9915-E72485435B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255" y="1517627"/>
            <a:ext cx="7623643" cy="21602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9DB63A-84FE-9181-58E8-C2C4CC5FE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588" y="3933106"/>
            <a:ext cx="9322986" cy="27115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78D862-8439-C666-AE89-57CF3BF43E3C}"/>
              </a:ext>
            </a:extLst>
          </p:cNvPr>
          <p:cNvSpPr txBox="1"/>
          <p:nvPr/>
        </p:nvSpPr>
        <p:spPr>
          <a:xfrm>
            <a:off x="3119120" y="660400"/>
            <a:ext cx="43983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3200" dirty="0">
                <a:latin typeface="Arial Black" panose="020B0A04020102020204" pitchFamily="34" charset="0"/>
              </a:rPr>
              <a:t>User Retentions </a:t>
            </a:r>
          </a:p>
        </p:txBody>
      </p:sp>
    </p:spTree>
    <p:extLst>
      <p:ext uri="{BB962C8B-B14F-4D97-AF65-F5344CB8AC3E}">
        <p14:creationId xmlns:p14="http://schemas.microsoft.com/office/powerpoint/2010/main" val="2746428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8F366-FD3A-4989-857C-87C49D563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" y="169434"/>
            <a:ext cx="10131425" cy="1456267"/>
          </a:xfrm>
        </p:spPr>
        <p:txBody>
          <a:bodyPr/>
          <a:lstStyle/>
          <a:p>
            <a:r>
              <a:rPr lang="en-IN" sz="3600" dirty="0">
                <a:latin typeface="Times New Roman"/>
              </a:rPr>
              <a:t>Customer Satisfaction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AC4D3-08E3-CC0B-3D4D-9690A9ED5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001" y="1390227"/>
            <a:ext cx="10131425" cy="3649133"/>
          </a:xfrm>
        </p:spPr>
        <p:txBody>
          <a:bodyPr/>
          <a:lstStyle/>
          <a:p>
            <a:r>
              <a:rPr lang="en-US" sz="1800" dirty="0">
                <a:latin typeface="Times New Roman"/>
              </a:rPr>
              <a:t>- Review Sentiment Analysis:</a:t>
            </a:r>
          </a:p>
          <a:p>
            <a:r>
              <a:rPr lang="en-US" sz="1800" dirty="0">
                <a:latin typeface="Times New Roman"/>
              </a:rPr>
              <a:t>  - Positive Reviews: 41.27%</a:t>
            </a:r>
          </a:p>
          <a:p>
            <a:r>
              <a:rPr lang="en-US" sz="1800" dirty="0">
                <a:latin typeface="Times New Roman"/>
              </a:rPr>
              <a:t>  - Negative Reviews: 58.54%</a:t>
            </a:r>
          </a:p>
          <a:p>
            <a:r>
              <a:rPr lang="en-US" sz="1800" dirty="0">
                <a:latin typeface="Times New Roman"/>
              </a:rPr>
              <a:t>- Avg. Ratings: 3.05</a:t>
            </a:r>
          </a:p>
          <a:p>
            <a:r>
              <a:rPr lang="en-US" sz="1800" dirty="0">
                <a:latin typeface="Times New Roman"/>
              </a:rPr>
              <a:t>- Ratings by Booking Type:</a:t>
            </a:r>
          </a:p>
          <a:p>
            <a:r>
              <a:rPr lang="en-US" sz="1800" dirty="0">
                <a:latin typeface="Times New Roman"/>
              </a:rPr>
              <a:t>  - Hotels and Flights comparison.</a:t>
            </a: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7503A8-7FA3-89F3-FF9C-D2A5FEB8918E}"/>
              </a:ext>
            </a:extLst>
          </p:cNvPr>
          <p:cNvSpPr/>
          <p:nvPr/>
        </p:nvSpPr>
        <p:spPr>
          <a:xfrm>
            <a:off x="8717280" y="186005"/>
            <a:ext cx="293624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5A285DE-236A-B8D7-D49A-5CA672721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AD8C42-1345-08A2-92C6-BBC951A365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462" y="2696633"/>
            <a:ext cx="3544018" cy="22512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BFDAF9-4E98-6C7C-27C8-351A67464B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218" y="2330128"/>
            <a:ext cx="3359323" cy="272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803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D4AD4-9F78-A132-FA18-C91A02B60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" y="947518"/>
            <a:ext cx="8950959" cy="1074322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latin typeface="Times New Roman"/>
              </a:rPr>
              <a:t>Conclusion &amp; Recommendations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82301-13FC-0854-2315-84F7F2BEE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35" y="2551082"/>
            <a:ext cx="8950959" cy="485648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/>
              </a:rPr>
              <a:t>Insights for Stakeholders: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800" dirty="0">
                <a:latin typeface="Times New Roman"/>
              </a:rPr>
              <a:t> Focus on retention and engagement of high-value users.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800" dirty="0">
                <a:latin typeface="Times New Roman"/>
              </a:rPr>
              <a:t> Optimize resource allocation to top-performing cities and services.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800" dirty="0">
                <a:latin typeface="Times New Roman"/>
              </a:rPr>
              <a:t>Address cancellation and negative review patterns.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/>
              </a:rPr>
              <a:t>Action Plan: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800" dirty="0">
                <a:latin typeface="Times New Roman"/>
              </a:rPr>
              <a:t>Strengthen customer service for better reviews.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800" dirty="0">
                <a:latin typeface="Times New Roman"/>
              </a:rPr>
              <a:t>Enhance peak season strategies.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Call to Action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lphaU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Conclude with specific, actionable steps for stakeholders</a:t>
            </a:r>
          </a:p>
          <a:p>
            <a:pPr marL="342900" indent="-342900">
              <a:buFont typeface="+mj-lt"/>
              <a:buAutoNum type="alphaU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“Invest in customer service improvements to enhance review sentiments.”</a:t>
            </a:r>
          </a:p>
          <a:p>
            <a:pPr marL="342900" indent="-342900">
              <a:buFont typeface="+mj-lt"/>
              <a:buAutoNum type="alphaU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Launch targeted campaigns for underperforming regions.”</a:t>
            </a:r>
          </a:p>
          <a:p>
            <a:pPr marL="342900" indent="-342900">
              <a:buFont typeface="+mj-lt"/>
              <a:buAutoNum type="alphaUcPeriod"/>
            </a:pPr>
            <a:endParaRPr lang="en-US" sz="1800" dirty="0">
              <a:latin typeface="Times New Roman"/>
            </a:endParaRPr>
          </a:p>
          <a:p>
            <a:pPr marL="342900" indent="-342900">
              <a:buFont typeface="+mj-lt"/>
              <a:buAutoNum type="alphaUcPeriod"/>
            </a:pPr>
            <a:endParaRPr lang="en-US" sz="1800" dirty="0">
              <a:latin typeface="Times New Roman"/>
            </a:endParaRP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7D3426-235F-D3AD-4CCE-62434272E0B0}"/>
              </a:ext>
            </a:extLst>
          </p:cNvPr>
          <p:cNvSpPr/>
          <p:nvPr/>
        </p:nvSpPr>
        <p:spPr>
          <a:xfrm>
            <a:off x="8717280" y="186005"/>
            <a:ext cx="300736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AF71BFD-1C42-46FE-6F83-DFD54CB66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B769FD-9ADF-7F1A-F27F-BAD316D3D23A}"/>
              </a:ext>
            </a:extLst>
          </p:cNvPr>
          <p:cNvSpPr txBox="1"/>
          <p:nvPr/>
        </p:nvSpPr>
        <p:spPr>
          <a:xfrm>
            <a:off x="3728720" y="186005"/>
            <a:ext cx="30073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Wingdings" panose="05000000000000000000" pitchFamily="2" charset="2"/>
              <a:buChar char="ü"/>
            </a:pPr>
            <a:r>
              <a:rPr lang="en-IN" sz="6000" b="1" dirty="0"/>
              <a:t>ACT</a:t>
            </a:r>
          </a:p>
        </p:txBody>
      </p:sp>
    </p:spTree>
    <p:extLst>
      <p:ext uri="{BB962C8B-B14F-4D97-AF65-F5344CB8AC3E}">
        <p14:creationId xmlns:p14="http://schemas.microsoft.com/office/powerpoint/2010/main" val="1623651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16C8C7D-3957-AB47-7236-EA302CBFB004}"/>
              </a:ext>
            </a:extLst>
          </p:cNvPr>
          <p:cNvSpPr txBox="1"/>
          <p:nvPr/>
        </p:nvSpPr>
        <p:spPr>
          <a:xfrm>
            <a:off x="1170873" y="1148804"/>
            <a:ext cx="85750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BC82E0C-94C2-B4F8-0357-F75C8FADF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406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E8FBAF0-6115-9455-C042-F4D3A48B52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1440" y="-2078384"/>
            <a:ext cx="24878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2E8861-FAEE-F7F4-8342-991BDF13A256}"/>
              </a:ext>
            </a:extLst>
          </p:cNvPr>
          <p:cNvSpPr txBox="1"/>
          <p:nvPr/>
        </p:nvSpPr>
        <p:spPr>
          <a:xfrm>
            <a:off x="1323273" y="1301204"/>
            <a:ext cx="85750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8E310E-5421-4A4E-60F7-C46E5250332E}"/>
              </a:ext>
            </a:extLst>
          </p:cNvPr>
          <p:cNvSpPr txBox="1"/>
          <p:nvPr/>
        </p:nvSpPr>
        <p:spPr>
          <a:xfrm>
            <a:off x="508000" y="1148804"/>
            <a:ext cx="1083056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What are the trends in user booking behavior for MakeMyTrip services (flights, hotels, etc.)?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How can these trends help MakeMyTrip stakeholders optimize decision-making and improve business outcomes?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3.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 is the age, gender, and regional distribution of MakeMyTrip users?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4.Which regions contribute the most to bookings?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5.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Are there specific times of the year when users book the most flights or hotels?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6.What is the average lead time (days between booking and travel date) for flights and hotels?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7.Which destinations are the most popular among users?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8.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 is the average rating of hotels booked on MakeMyTrip?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does flight seat availability vary across regions and seasons?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9.What are the price trends for flights and hotels over time?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10.How do cancellations impact revenue by user type and booking type?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11.Which booking types (flights, hotels, packages) generate the most revenue?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12.How many users are repeat customers?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13.What is the average spend per repeat user compared to one-time users?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14.How does user loyalty vary across different demographics?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15. What percentage of user reviews are positive, negative, or neutral?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16.How do review sentiments correlate with service ratings?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endParaRPr lang="en-US" b="1" dirty="0"/>
          </a:p>
          <a:p>
            <a:endParaRPr lang="en-US" b="1" dirty="0"/>
          </a:p>
          <a:p>
            <a:pPr>
              <a:buFont typeface="+mj-lt"/>
              <a:buAutoNum type="arabicPeriod"/>
            </a:pPr>
            <a:endParaRPr lang="en-US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9FBFF497-1E8B-C2DB-980D-00696B90AC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5A2FFF-D688-3D66-6351-F2B8154BD6D8}"/>
              </a:ext>
            </a:extLst>
          </p:cNvPr>
          <p:cNvSpPr txBox="1"/>
          <p:nvPr/>
        </p:nvSpPr>
        <p:spPr>
          <a:xfrm>
            <a:off x="762000" y="321212"/>
            <a:ext cx="2407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600" dirty="0"/>
              <a:t>ASK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4A5EFB-78C5-8150-48C9-1EC4892034B3}"/>
              </a:ext>
            </a:extLst>
          </p:cNvPr>
          <p:cNvSpPr/>
          <p:nvPr/>
        </p:nvSpPr>
        <p:spPr>
          <a:xfrm>
            <a:off x="8717280" y="186005"/>
            <a:ext cx="299720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520D5DBC-52C5-4FBD-C188-D1B212F7E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36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1EB0B93-E472-59F6-AA01-7FF59F171F80}"/>
              </a:ext>
            </a:extLst>
          </p:cNvPr>
          <p:cNvSpPr txBox="1"/>
          <p:nvPr/>
        </p:nvSpPr>
        <p:spPr>
          <a:xfrm>
            <a:off x="436880" y="1313934"/>
            <a:ext cx="36474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800" dirty="0"/>
              <a:t>Prepared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AA840A-5C69-A8F4-DAF3-F2294E4F88A5}"/>
              </a:ext>
            </a:extLst>
          </p:cNvPr>
          <p:cNvSpPr txBox="1"/>
          <p:nvPr/>
        </p:nvSpPr>
        <p:spPr>
          <a:xfrm>
            <a:off x="436880" y="2199152"/>
            <a:ext cx="7142480" cy="3482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400" b="0" i="0" dirty="0">
                <a:effectLst/>
                <a:latin typeface="source-serif-pro"/>
              </a:rPr>
              <a:t>In the prepare phase, I did the following:</a:t>
            </a:r>
          </a:p>
          <a:p>
            <a:pPr algn="l">
              <a:lnSpc>
                <a:spcPts val="2400"/>
              </a:lnSpc>
            </a:pPr>
            <a:endParaRPr lang="en-US" sz="2400" b="0" i="0" dirty="0">
              <a:effectLst/>
              <a:latin typeface="source-serif-pro"/>
            </a:endParaRPr>
          </a:p>
          <a:p>
            <a:pPr marL="342900" indent="-342900" algn="l">
              <a:lnSpc>
                <a:spcPts val="240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source-serif-pro"/>
              </a:rPr>
              <a:t>Created Synthetic data of MakeMyTrip from ChatGPT and </a:t>
            </a:r>
            <a:r>
              <a:rPr lang="en-US" sz="2400" dirty="0">
                <a:latin typeface="source-serif-pro"/>
              </a:rPr>
              <a:t>d</a:t>
            </a:r>
            <a:r>
              <a:rPr lang="en-US" sz="2400" b="0" i="0" dirty="0">
                <a:effectLst/>
                <a:latin typeface="source-serif-pro"/>
              </a:rPr>
              <a:t>ownloaded the data in Zip file format.</a:t>
            </a:r>
          </a:p>
          <a:p>
            <a:pPr marL="342900" indent="-342900" algn="l">
              <a:lnSpc>
                <a:spcPts val="2400"/>
              </a:lnSpc>
              <a:buFont typeface="Wingdings" panose="05000000000000000000" pitchFamily="2" charset="2"/>
              <a:buChar char="Ø"/>
            </a:pPr>
            <a:endParaRPr lang="en-US" sz="2400" b="0" i="0" dirty="0">
              <a:effectLst/>
              <a:latin typeface="source-serif-pro"/>
            </a:endParaRPr>
          </a:p>
          <a:p>
            <a:pPr algn="l">
              <a:lnSpc>
                <a:spcPts val="2400"/>
              </a:lnSpc>
            </a:pPr>
            <a:r>
              <a:rPr lang="en-US" sz="2400" b="0" i="0" dirty="0">
                <a:effectLst/>
                <a:latin typeface="source-serif-pro"/>
              </a:rPr>
              <a:t>I discovered some of the limitations of the data set, which were:</a:t>
            </a:r>
          </a:p>
          <a:p>
            <a:pPr marL="342900" indent="-342900" algn="l">
              <a:lnSpc>
                <a:spcPts val="240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source-serif-pro"/>
              </a:rPr>
              <a:t>The dataset was only on 1000 users</a:t>
            </a:r>
          </a:p>
          <a:p>
            <a:pPr marL="342900" indent="-342900" algn="l">
              <a:lnSpc>
                <a:spcPts val="240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source-serif-pro"/>
              </a:rPr>
              <a:t>The timeframe for the data collected  was of two years.</a:t>
            </a:r>
          </a:p>
          <a:p>
            <a:pPr marL="342900" indent="-342900" algn="l">
              <a:lnSpc>
                <a:spcPts val="240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source-serif-pro"/>
              </a:rPr>
              <a:t>Some parts of the dataset were incomplete.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B9CE41-C0D3-4127-1708-FB3C85F9AE6D}"/>
              </a:ext>
            </a:extLst>
          </p:cNvPr>
          <p:cNvSpPr/>
          <p:nvPr/>
        </p:nvSpPr>
        <p:spPr>
          <a:xfrm>
            <a:off x="8717280" y="186005"/>
            <a:ext cx="295656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BB2CBC-CEC0-3CA8-1C54-4BBB67A743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893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78674A-5D3F-DF35-610C-9F2E24E58D36}"/>
              </a:ext>
            </a:extLst>
          </p:cNvPr>
          <p:cNvSpPr txBox="1"/>
          <p:nvPr/>
        </p:nvSpPr>
        <p:spPr>
          <a:xfrm>
            <a:off x="193040" y="94258"/>
            <a:ext cx="11805920" cy="7725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28700" lvl="1" indent="-571500">
              <a:buFont typeface="Wingdings" panose="05000000000000000000" pitchFamily="2" charset="2"/>
              <a:buChar char="q"/>
            </a:pPr>
            <a:r>
              <a:rPr lang="en-IN" sz="3600" dirty="0"/>
              <a:t>PROCESS</a:t>
            </a:r>
          </a:p>
          <a:p>
            <a:pPr lvl="1"/>
            <a:endParaRPr lang="en-IN" sz="4400" b="1" i="0" dirty="0">
              <a:effectLst/>
              <a:latin typeface="source-serif-pro"/>
            </a:endParaRPr>
          </a:p>
          <a:p>
            <a:pPr lvl="1"/>
            <a:r>
              <a:rPr lang="en-US" sz="2000" b="0" i="0" dirty="0">
                <a:effectLst/>
                <a:latin typeface="source-serif-pro"/>
              </a:rPr>
              <a:t>This featured extensive data cleaning and wrangling. During this phase, these were the actions I performed:</a:t>
            </a:r>
            <a:endParaRPr lang="en-IN" sz="2000" b="1" dirty="0"/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Users: Phone numbers normalized by removing non-numeric characters.</a:t>
            </a:r>
          </a:p>
          <a:p>
            <a:r>
              <a:rPr lang="en-IN" dirty="0"/>
              <a:t>Gender entries standardized (e.g., capitalized for consistency).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Hotels: Amenities list cleaned and split into individual items.</a:t>
            </a:r>
          </a:p>
          <a:p>
            <a:r>
              <a:rPr lang="en-IN" dirty="0"/>
              <a:t>Missing Price Per Night values replaced with the median price.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Flights: Converted Departure Time and Arrival Time into time format.</a:t>
            </a:r>
          </a:p>
          <a:p>
            <a:r>
              <a:rPr lang="en-IN" dirty="0"/>
              <a:t>Missing Price values filled with the median price.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Bookings: Null values in Source City and Destination City replaced with "N/A".</a:t>
            </a:r>
          </a:p>
          <a:p>
            <a:r>
              <a:rPr lang="en-IN" dirty="0"/>
              <a:t>Travel Duration calculated as the difference between Travel Date and Booking Date.</a:t>
            </a:r>
          </a:p>
          <a:p>
            <a:r>
              <a:rPr lang="en-IN" dirty="0"/>
              <a:t>Total Revenue column added (currently identical to Amount).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Reviews: Missing reviews replaced with "No Review".</a:t>
            </a:r>
          </a:p>
          <a:p>
            <a:r>
              <a:rPr lang="en-IN" dirty="0"/>
              <a:t>Missing ratings filled with the median rating.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source-serif-pro"/>
              </a:rPr>
              <a:t>Uploaded the cleaned data to MySQL and Power BI.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97C909-D157-B5E1-AD32-8AA3F83C63B7}"/>
              </a:ext>
            </a:extLst>
          </p:cNvPr>
          <p:cNvSpPr/>
          <p:nvPr/>
        </p:nvSpPr>
        <p:spPr>
          <a:xfrm>
            <a:off x="8717280" y="186005"/>
            <a:ext cx="294640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A3CB5BE-D6C1-2A12-B09F-D9F1CA190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47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AEE435-00B6-118C-DBA7-E497703AD3FC}"/>
              </a:ext>
            </a:extLst>
          </p:cNvPr>
          <p:cNvSpPr txBox="1"/>
          <p:nvPr/>
        </p:nvSpPr>
        <p:spPr>
          <a:xfrm>
            <a:off x="2428240" y="399534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ü"/>
            </a:pPr>
            <a:r>
              <a:rPr lang="en-IN" sz="3200" b="1" u="sng" dirty="0"/>
              <a:t>Established relationships between tables using primary keys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E78531-C1E1-50BA-F8E9-9228C6A014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94560"/>
            <a:ext cx="5820795" cy="34848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innerShdw blurRad="63500" dist="50800" dir="16200000">
              <a:prstClr val="black">
                <a:alpha val="50000"/>
              </a:prstClr>
            </a:inn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DDC54D-F0E7-3676-AA1A-C382028F6A7D}"/>
              </a:ext>
            </a:extLst>
          </p:cNvPr>
          <p:cNvSpPr txBox="1"/>
          <p:nvPr/>
        </p:nvSpPr>
        <p:spPr>
          <a:xfrm>
            <a:off x="207867" y="2642038"/>
            <a:ext cx="60960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/>
              <a:t>Users ↔ Bookings: Link via </a:t>
            </a:r>
            <a:r>
              <a:rPr lang="en-IN" sz="2800" b="1" dirty="0" err="1"/>
              <a:t>UserID</a:t>
            </a:r>
            <a:r>
              <a:rPr lang="en-IN" sz="2800" b="1" dirty="0"/>
              <a:t>.</a:t>
            </a:r>
          </a:p>
          <a:p>
            <a:r>
              <a:rPr lang="en-IN" sz="2800" b="1" dirty="0"/>
              <a:t>Hotels ↔ Bookings: Link via </a:t>
            </a:r>
            <a:r>
              <a:rPr lang="en-IN" sz="2800" b="1" dirty="0" err="1"/>
              <a:t>HotelID</a:t>
            </a:r>
            <a:r>
              <a:rPr lang="en-IN" sz="2800" b="1" dirty="0"/>
              <a:t>.</a:t>
            </a:r>
          </a:p>
          <a:p>
            <a:r>
              <a:rPr lang="en-IN" sz="2800" b="1" dirty="0"/>
              <a:t>Flights ↔ Bookings: Link via </a:t>
            </a:r>
            <a:r>
              <a:rPr lang="en-IN" sz="2800" b="1" dirty="0" err="1"/>
              <a:t>FlightID</a:t>
            </a:r>
            <a:r>
              <a:rPr lang="en-IN" sz="2800" b="1" dirty="0"/>
              <a:t>.</a:t>
            </a:r>
          </a:p>
          <a:p>
            <a:r>
              <a:rPr lang="en-IN" sz="2800" b="1" dirty="0"/>
              <a:t>Reviews ↔ Bookings: Link via </a:t>
            </a:r>
            <a:r>
              <a:rPr lang="en-IN" sz="2800" b="1" dirty="0" err="1"/>
              <a:t>BookingID</a:t>
            </a:r>
            <a:r>
              <a:rPr lang="en-IN" b="1" dirty="0"/>
              <a:t>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FF984B-6739-5737-0B9A-038515282824}"/>
              </a:ext>
            </a:extLst>
          </p:cNvPr>
          <p:cNvSpPr/>
          <p:nvPr/>
        </p:nvSpPr>
        <p:spPr>
          <a:xfrm>
            <a:off x="8717280" y="186005"/>
            <a:ext cx="304800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AC65310-1F7F-38C1-F61D-5F44E99130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03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67CA9F-E804-FC5D-5C0A-1F3915253431}"/>
              </a:ext>
            </a:extLst>
          </p:cNvPr>
          <p:cNvSpPr txBox="1"/>
          <p:nvPr/>
        </p:nvSpPr>
        <p:spPr>
          <a:xfrm>
            <a:off x="995680" y="344945"/>
            <a:ext cx="10363200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IN" sz="4400" dirty="0"/>
              <a:t>Dashboards Overviews</a:t>
            </a:r>
          </a:p>
          <a:p>
            <a:endParaRPr lang="en-IN" sz="48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/>
              <a:t>User Demographics Dashboard:  </a:t>
            </a:r>
            <a:r>
              <a:rPr lang="en-IN" sz="2000" dirty="0" err="1"/>
              <a:t>Analyzing</a:t>
            </a:r>
            <a:r>
              <a:rPr lang="en-IN" sz="2000" dirty="0"/>
              <a:t> the age, gender, and geographical distribution of users.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/>
              <a:t> Hotel Performance Dashboard: Tracking hotel ratings, room availability, and pricing trends.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/>
              <a:t>Flight Analytics Dashboard: Monitoring flight prices, seat availability, and popular routes.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/>
              <a:t>Booking Trends Dashboard: Visualize booking patterns over time for hotels and flights.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/>
              <a:t>Revenue Insights Dashboard: Assess revenue trends by booking type, user demographics, and regions.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/>
              <a:t>Cancellation Insights Dashboard: Identify reasons and trends in booking cancellations.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/>
              <a:t>User Retention Dashboard: Track repeat bookings, average spend per user, and user loyalty metrics.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/>
              <a:t>Review Sentiment Analysis Dashboard: Provide insights into user feedback and sentiment trends.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6E3E88-55AC-3801-E903-C3F275837E1C}"/>
              </a:ext>
            </a:extLst>
          </p:cNvPr>
          <p:cNvSpPr/>
          <p:nvPr/>
        </p:nvSpPr>
        <p:spPr>
          <a:xfrm>
            <a:off x="8717280" y="186005"/>
            <a:ext cx="299720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A67E890-C851-E5A3-9372-B33D1CC89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416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21AFC-4C37-1B7E-D8B6-26B0B157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561" y="995680"/>
            <a:ext cx="10131425" cy="1456267"/>
          </a:xfrm>
        </p:spPr>
        <p:txBody>
          <a:bodyPr/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latin typeface="Times New Roman"/>
              </a:rPr>
              <a:t>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A65E2-B97A-C73F-E27C-3969FA48D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3600" dirty="0">
                <a:latin typeface="Times New Roman"/>
              </a:rPr>
              <a:t>Goal:</a:t>
            </a:r>
          </a:p>
          <a:p>
            <a:pPr marL="0" indent="0">
              <a:buNone/>
            </a:pPr>
            <a:r>
              <a:rPr lang="en-US" sz="2000" dirty="0">
                <a:latin typeface="Times New Roman"/>
              </a:rPr>
              <a:t>-------Provide actionable insights into user behaviors, booking trends, and service performance.</a:t>
            </a:r>
          </a:p>
          <a:p>
            <a:pPr marL="0" indent="0">
              <a:buNone/>
            </a:pPr>
            <a:r>
              <a:rPr lang="en-US" sz="2000" dirty="0">
                <a:latin typeface="Times New Roman"/>
              </a:rPr>
              <a:t>-------Enable better resource allocation, improved user satisfaction, and increased revenue</a:t>
            </a:r>
            <a:r>
              <a:rPr lang="en-US" sz="1800" dirty="0">
                <a:latin typeface="Times New Roman"/>
              </a:rPr>
              <a:t>.</a:t>
            </a: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1009FE-610C-F0C0-799D-0D230EDF70C8}"/>
              </a:ext>
            </a:extLst>
          </p:cNvPr>
          <p:cNvSpPr/>
          <p:nvPr/>
        </p:nvSpPr>
        <p:spPr>
          <a:xfrm>
            <a:off x="8717280" y="186005"/>
            <a:ext cx="302768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52FB884-D606-1497-E676-2FADEC18F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518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B0104-7298-3B8B-C629-A947CD0FD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68" y="1583797"/>
            <a:ext cx="5856832" cy="1456267"/>
          </a:xfrm>
        </p:spPr>
        <p:txBody>
          <a:bodyPr/>
          <a:lstStyle/>
          <a:p>
            <a:r>
              <a:rPr lang="en-IN" sz="3600" dirty="0">
                <a:latin typeface="Times New Roman"/>
              </a:rPr>
              <a:t>Key Metrics 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5E09F-928F-C56C-3C72-5138AD7F1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881" y="3137747"/>
            <a:ext cx="10131425" cy="364913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/>
              </a:rPr>
              <a:t> </a:t>
            </a:r>
            <a:r>
              <a:rPr lang="en-US" sz="2000" dirty="0">
                <a:latin typeface="Times New Roman"/>
              </a:rPr>
              <a:t>Total Users: 1000 (Active: 962)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/>
              </a:rPr>
              <a:t>Revenue/User: 31K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/>
              </a:rPr>
              <a:t>Gender Distribution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/>
              </a:rPr>
              <a:t>Male 33.2%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/>
              </a:rPr>
              <a:t>Female &amp; Others: Remaining percentage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/>
              </a:rPr>
              <a:t>Age Group Analysis: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/>
              </a:rPr>
              <a:t>Major bookings: 18-29 years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078615-7EB9-FA42-8E62-FB3813B60BBC}"/>
              </a:ext>
            </a:extLst>
          </p:cNvPr>
          <p:cNvSpPr/>
          <p:nvPr/>
        </p:nvSpPr>
        <p:spPr>
          <a:xfrm>
            <a:off x="8717280" y="186005"/>
            <a:ext cx="3037840" cy="923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863E7BB-DF99-BCDD-C9D5-FC7BEAE586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9087" y="227216"/>
            <a:ext cx="2582146" cy="8203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8FCBD9-7FAF-5B4E-3C08-526F2B6DBFA2}"/>
              </a:ext>
            </a:extLst>
          </p:cNvPr>
          <p:cNvSpPr txBox="1"/>
          <p:nvPr/>
        </p:nvSpPr>
        <p:spPr>
          <a:xfrm>
            <a:off x="563881" y="1037145"/>
            <a:ext cx="4735313" cy="448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l">
              <a:lnSpc>
                <a:spcPts val="2250"/>
              </a:lnSpc>
              <a:buFont typeface="Wingdings" panose="05000000000000000000" pitchFamily="2" charset="2"/>
              <a:buChar char="q"/>
            </a:pPr>
            <a:r>
              <a:rPr lang="en-IN" sz="4000" b="1" i="0" dirty="0" err="1">
                <a:effectLst/>
                <a:latin typeface="sohne"/>
              </a:rPr>
              <a:t>Analyze</a:t>
            </a:r>
            <a:r>
              <a:rPr lang="en-IN" sz="4000" b="1" i="0" dirty="0">
                <a:effectLst/>
                <a:latin typeface="sohne"/>
              </a:rPr>
              <a:t> and Share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22572FC-342B-D657-A163-7131F1434E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713" y="1289574"/>
            <a:ext cx="5334407" cy="26260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456490-29D0-B1EB-6737-6A590D9A33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927" y="4095859"/>
            <a:ext cx="6174913" cy="243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622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462</TotalTime>
  <Words>1097</Words>
  <Application>Microsoft Office PowerPoint</Application>
  <PresentationFormat>Widescreen</PresentationFormat>
  <Paragraphs>161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Arial Black</vt:lpstr>
      <vt:lpstr>Calibri</vt:lpstr>
      <vt:lpstr>Calibri Light</vt:lpstr>
      <vt:lpstr>sohne</vt:lpstr>
      <vt:lpstr>source-serif-pro</vt:lpstr>
      <vt:lpstr>Times New Roman</vt:lpstr>
      <vt:lpstr>Wingdings</vt:lpstr>
      <vt:lpstr>Celestial</vt:lpstr>
      <vt:lpstr>Optimizing Decision-Making for MakeMyTrip Stakeholders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</vt:lpstr>
      <vt:lpstr>Key Metrics Overview</vt:lpstr>
      <vt:lpstr>User Demographics and Revenue</vt:lpstr>
      <vt:lpstr>PowerPoint Presentation</vt:lpstr>
      <vt:lpstr>PowerPoint Presentation</vt:lpstr>
      <vt:lpstr>Hotel Booking Trends</vt:lpstr>
      <vt:lpstr>PowerPoint Presentation</vt:lpstr>
      <vt:lpstr>Flight Booking Analytics</vt:lpstr>
      <vt:lpstr>PowerPoint Presentation</vt:lpstr>
      <vt:lpstr>Booking Trends and Patterns</vt:lpstr>
      <vt:lpstr>PowerPoint Presentation</vt:lpstr>
      <vt:lpstr>Impact of Cancellations</vt:lpstr>
      <vt:lpstr>PowerPoint Presentation</vt:lpstr>
      <vt:lpstr>Customer Satisfaction</vt:lpstr>
      <vt:lpstr>Conclusion &amp; 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Mohd Fahad</dc:creator>
  <cp:lastModifiedBy>Mohd Fahad</cp:lastModifiedBy>
  <cp:revision>8</cp:revision>
  <dcterms:created xsi:type="dcterms:W3CDTF">2025-01-13T11:33:28Z</dcterms:created>
  <dcterms:modified xsi:type="dcterms:W3CDTF">2025-01-13T19:15:44Z</dcterms:modified>
</cp:coreProperties>
</file>

<file path=docProps/thumbnail.jpeg>
</file>